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50" d="100"/>
          <a:sy n="50" d="100"/>
        </p:scale>
        <p:origin x="44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41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3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20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21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13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54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32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1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6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42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36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CF575-6ACC-4839-9CA1-24E4D6074AAC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3BE70-36EE-4394-AC73-F342418DF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0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40285" y="1585826"/>
            <a:ext cx="9511430" cy="23876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Deep Learning Final Project :</a:t>
            </a:r>
            <a:br>
              <a:rPr lang="en-US" altLang="ko-KR" b="1" dirty="0" smtClean="0"/>
            </a:b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sz="4000" b="1" dirty="0" smtClean="0"/>
              <a:t>Image Multi-sensing</a:t>
            </a:r>
            <a:endParaRPr lang="ko-KR" altLang="en-US" sz="4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942323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2021124195 </a:t>
            </a:r>
            <a:r>
              <a:rPr lang="ko-KR" altLang="en-US" dirty="0" smtClean="0"/>
              <a:t>황서경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03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1.3.1 SRCNN (Super-resolution CNN)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612" y="2759789"/>
            <a:ext cx="9258776" cy="3092609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838200" y="1470025"/>
            <a:ext cx="10515600" cy="1057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저해상도 이미지를 고해상도 이미지로 복원하는 기법</a:t>
            </a:r>
            <a:endParaRPr lang="en-US" altLang="ko-KR" dirty="0" smtClean="0"/>
          </a:p>
          <a:p>
            <a:r>
              <a:rPr lang="en-US" altLang="ko-KR" dirty="0" smtClean="0"/>
              <a:t>End-to-end CNN </a:t>
            </a:r>
            <a:r>
              <a:rPr lang="ko-KR" altLang="en-US" dirty="0" smtClean="0"/>
              <a:t>기반 복원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612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1.3.2 SRCNN train Epoch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Loss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16000" y="1562100"/>
            <a:ext cx="3898900" cy="4683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Scale = 0.25</a:t>
            </a:r>
          </a:p>
          <a:p>
            <a:r>
              <a:rPr lang="ko-KR" altLang="en-US" sz="2000" dirty="0" smtClean="0"/>
              <a:t>학습 시작 시간</a:t>
            </a:r>
            <a:r>
              <a:rPr lang="en-US" altLang="ko-KR" sz="2000" dirty="0" smtClean="0"/>
              <a:t>: 2025-05-31 17:37:33</a:t>
            </a:r>
          </a:p>
          <a:p>
            <a:r>
              <a:rPr lang="en-US" altLang="ko-KR" sz="2000" dirty="0" smtClean="0"/>
              <a:t>Epoch [1/100], Loss: 0.010208</a:t>
            </a:r>
          </a:p>
          <a:p>
            <a:r>
              <a:rPr lang="en-US" altLang="ko-KR" sz="2000" dirty="0" smtClean="0"/>
              <a:t>Epoch [2/100], Loss: 0.004743</a:t>
            </a:r>
          </a:p>
          <a:p>
            <a:r>
              <a:rPr lang="en-US" altLang="ko-KR" sz="2000" dirty="0" smtClean="0"/>
              <a:t>Epoch [3/100], Loss: 0.004563</a:t>
            </a:r>
          </a:p>
          <a:p>
            <a:r>
              <a:rPr lang="en-US" altLang="ko-KR" sz="2000" dirty="0" smtClean="0"/>
              <a:t>Epoch [4/100], Loss: 0.004502</a:t>
            </a:r>
          </a:p>
          <a:p>
            <a:r>
              <a:rPr lang="en-US" altLang="ko-KR" sz="2000" dirty="0" smtClean="0"/>
              <a:t>Epoch [5/100], Loss: 0.004457</a:t>
            </a:r>
          </a:p>
          <a:p>
            <a:r>
              <a:rPr lang="ko-KR" altLang="en-US" sz="2000" dirty="0" smtClean="0"/>
              <a:t>모델 저장됨</a:t>
            </a:r>
            <a:r>
              <a:rPr lang="en-US" altLang="ko-KR" sz="2000" dirty="0" smtClean="0"/>
              <a:t>: (</a:t>
            </a:r>
            <a:r>
              <a:rPr lang="ko-KR" altLang="en-US" sz="2000" dirty="0" smtClean="0"/>
              <a:t>경과 시간</a:t>
            </a:r>
            <a:r>
              <a:rPr lang="en-US" altLang="ko-KR" sz="2000" dirty="0" smtClean="0"/>
              <a:t>: 16.83</a:t>
            </a:r>
            <a:r>
              <a:rPr lang="ko-KR" altLang="en-US" sz="2000" dirty="0" smtClean="0"/>
              <a:t>분</a:t>
            </a:r>
            <a:r>
              <a:rPr lang="en-US" altLang="ko-KR" sz="2000" dirty="0" smtClean="0"/>
              <a:t>)   </a:t>
            </a:r>
          </a:p>
          <a:p>
            <a:pPr marL="0" indent="0">
              <a:buNone/>
            </a:pPr>
            <a:r>
              <a:rPr lang="en-US" altLang="ko-KR" sz="2000" dirty="0" smtClean="0"/>
              <a:t>       … </a:t>
            </a:r>
          </a:p>
          <a:p>
            <a:r>
              <a:rPr lang="en-US" altLang="ko-KR" sz="2200" dirty="0" smtClean="0"/>
              <a:t>Epoch [41/100], Loss: 0.004084</a:t>
            </a:r>
          </a:p>
          <a:p>
            <a:r>
              <a:rPr lang="en-US" altLang="ko-KR" sz="2200" dirty="0" smtClean="0"/>
              <a:t>Epoch [42/100], Loss: 0.004083</a:t>
            </a:r>
          </a:p>
          <a:p>
            <a:r>
              <a:rPr lang="en-US" altLang="ko-KR" sz="2200" dirty="0" smtClean="0"/>
              <a:t>Epoch [43/100], Loss: 0.004078</a:t>
            </a:r>
          </a:p>
          <a:p>
            <a:r>
              <a:rPr lang="en-US" altLang="ko-KR" sz="2200" dirty="0" smtClean="0"/>
              <a:t>Epoch [44/100], Loss: 0.004076</a:t>
            </a:r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Scale = 0.25</a:t>
            </a:r>
          </a:p>
          <a:p>
            <a:r>
              <a:rPr lang="en-US" altLang="ko-KR" sz="2200" dirty="0" smtClean="0"/>
              <a:t>Epoch [45/100], Loss: 0.004080</a:t>
            </a:r>
          </a:p>
          <a:p>
            <a:r>
              <a:rPr lang="ko-KR" altLang="en-US" sz="2200" dirty="0" smtClean="0"/>
              <a:t>모델 저장됨</a:t>
            </a:r>
            <a:r>
              <a:rPr lang="en-US" altLang="ko-KR" sz="2200" dirty="0" smtClean="0"/>
              <a:t>: (</a:t>
            </a:r>
            <a:r>
              <a:rPr lang="ko-KR" altLang="en-US" sz="2200" dirty="0" smtClean="0"/>
              <a:t>경과 시간</a:t>
            </a:r>
            <a:r>
              <a:rPr lang="en-US" altLang="ko-KR" sz="2200" dirty="0" smtClean="0"/>
              <a:t>: 153.73</a:t>
            </a:r>
            <a:r>
              <a:rPr lang="ko-KR" altLang="en-US" sz="2200" dirty="0" smtClean="0"/>
              <a:t>분</a:t>
            </a:r>
            <a:r>
              <a:rPr lang="en-US" altLang="ko-KR" sz="2200" dirty="0" smtClean="0"/>
              <a:t>)</a:t>
            </a:r>
          </a:p>
          <a:p>
            <a:pPr marL="0" indent="0">
              <a:buNone/>
            </a:pPr>
            <a:endParaRPr lang="ko-KR" altLang="en-US" sz="22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257800" y="1562100"/>
            <a:ext cx="3898900" cy="4683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Scale = 0.5</a:t>
            </a:r>
          </a:p>
          <a:p>
            <a:r>
              <a:rPr lang="ko-KR" altLang="en-US" sz="2000" dirty="0" smtClean="0"/>
              <a:t>학습 시작 시간</a:t>
            </a:r>
            <a:r>
              <a:rPr lang="en-US" altLang="ko-KR" sz="2000" dirty="0" smtClean="0"/>
              <a:t>: 2025-05-31 17:51:23</a:t>
            </a:r>
          </a:p>
          <a:p>
            <a:r>
              <a:rPr lang="en-US" altLang="ko-KR" sz="2000" dirty="0" smtClean="0"/>
              <a:t>Epoch [1/100], Loss: 0.010141</a:t>
            </a:r>
          </a:p>
          <a:p>
            <a:r>
              <a:rPr lang="en-US" altLang="ko-KR" sz="2000" dirty="0" smtClean="0"/>
              <a:t>Epoch [2/100], Loss: 0.002811</a:t>
            </a:r>
          </a:p>
          <a:p>
            <a:r>
              <a:rPr lang="en-US" altLang="ko-KR" sz="2000" dirty="0" smtClean="0"/>
              <a:t>Epoch [3/100], Loss: 0.002456</a:t>
            </a:r>
          </a:p>
          <a:p>
            <a:r>
              <a:rPr lang="en-US" altLang="ko-KR" sz="2000" dirty="0" smtClean="0"/>
              <a:t>Epoch [4/100], Loss: 0.002329</a:t>
            </a:r>
          </a:p>
          <a:p>
            <a:r>
              <a:rPr lang="en-US" altLang="ko-KR" sz="2000" dirty="0" smtClean="0"/>
              <a:t>Epoch [5/100], Loss: 0.002253</a:t>
            </a:r>
          </a:p>
          <a:p>
            <a:r>
              <a:rPr lang="ko-KR" altLang="en-US" sz="2000" dirty="0" smtClean="0"/>
              <a:t>모델 저장됨</a:t>
            </a:r>
            <a:r>
              <a:rPr lang="en-US" altLang="ko-KR" sz="2000" dirty="0" smtClean="0"/>
              <a:t>: (</a:t>
            </a:r>
            <a:r>
              <a:rPr lang="ko-KR" altLang="en-US" sz="2000" dirty="0" smtClean="0"/>
              <a:t>경과 시간</a:t>
            </a:r>
            <a:r>
              <a:rPr lang="en-US" altLang="ko-KR" sz="2000" dirty="0" smtClean="0"/>
              <a:t>: 15.68</a:t>
            </a:r>
            <a:r>
              <a:rPr lang="ko-KR" altLang="en-US" sz="2000" dirty="0" smtClean="0"/>
              <a:t>분</a:t>
            </a:r>
            <a:r>
              <a:rPr lang="en-US" altLang="ko-KR" sz="2000" dirty="0" smtClean="0"/>
              <a:t>)</a:t>
            </a:r>
          </a:p>
          <a:p>
            <a:pPr marL="0" indent="0">
              <a:buNone/>
            </a:pPr>
            <a:r>
              <a:rPr lang="en-US" altLang="ko-KR" sz="2000" dirty="0" smtClean="0"/>
              <a:t>        … </a:t>
            </a:r>
          </a:p>
          <a:p>
            <a:r>
              <a:rPr lang="en-US" altLang="ko-KR" sz="2200" dirty="0" smtClean="0"/>
              <a:t>Epoch [41/100], Loss: 0.001855</a:t>
            </a:r>
          </a:p>
          <a:p>
            <a:r>
              <a:rPr lang="en-US" altLang="ko-KR" sz="2200" dirty="0" smtClean="0"/>
              <a:t>Epoch [42/100], Loss: 0.001852</a:t>
            </a:r>
          </a:p>
          <a:p>
            <a:endParaRPr lang="en-US" altLang="ko-KR" sz="2200" dirty="0"/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Epoch [43/100], Loss: 0.001851</a:t>
            </a:r>
          </a:p>
          <a:p>
            <a:r>
              <a:rPr lang="en-US" altLang="ko-KR" sz="2200" dirty="0" smtClean="0"/>
              <a:t>Epoch [44/100], Loss: 0.001849</a:t>
            </a:r>
          </a:p>
          <a:p>
            <a:r>
              <a:rPr lang="en-US" altLang="ko-KR" sz="2200" dirty="0" smtClean="0"/>
              <a:t>Epoch [45/100], Loss: 0.001846</a:t>
            </a:r>
          </a:p>
          <a:p>
            <a:r>
              <a:rPr lang="ko-KR" altLang="en-US" sz="2200" dirty="0" smtClean="0"/>
              <a:t>모델 저장됨</a:t>
            </a:r>
            <a:r>
              <a:rPr lang="en-US" altLang="ko-KR" sz="2200" dirty="0" smtClean="0"/>
              <a:t>: (</a:t>
            </a:r>
            <a:r>
              <a:rPr lang="ko-KR" altLang="en-US" sz="2200" dirty="0" smtClean="0"/>
              <a:t>경과 시간</a:t>
            </a:r>
            <a:r>
              <a:rPr lang="en-US" altLang="ko-KR" sz="2200" dirty="0" smtClean="0"/>
              <a:t>: 141.03</a:t>
            </a:r>
            <a:r>
              <a:rPr lang="ko-KR" altLang="en-US" sz="2200" dirty="0" smtClean="0"/>
              <a:t>분</a:t>
            </a:r>
            <a:r>
              <a:rPr lang="en-US" altLang="ko-KR" sz="2200" dirty="0" smtClean="0"/>
              <a:t>)</a:t>
            </a:r>
            <a:endParaRPr lang="ko-KR" altLang="en-US" sz="2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803400"/>
            <a:ext cx="7359761" cy="37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성능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 sz="2400" dirty="0" smtClean="0"/>
              <a:t>K = 8</a:t>
            </a:r>
          </a:p>
          <a:p>
            <a:r>
              <a:rPr lang="en-US" altLang="ko-KR" sz="2400" dirty="0" err="1" smtClean="0"/>
              <a:t>PatchScorer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5,121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SRCNN(256x256, 128x128)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20,099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PSNR : 19.54dB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99" y="3107725"/>
            <a:ext cx="4300551" cy="35982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50" y="2765583"/>
            <a:ext cx="3796346" cy="40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2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성능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 sz="2400" dirty="0" smtClean="0"/>
              <a:t>K = 16</a:t>
            </a:r>
          </a:p>
          <a:p>
            <a:r>
              <a:rPr lang="en-US" altLang="ko-KR" sz="2400" dirty="0" err="1" smtClean="0"/>
              <a:t>PatchScorer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5,121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SRCNN(256x256, 128x128)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20,099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PSNR : 20.64dB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99" y="3107725"/>
            <a:ext cx="4300551" cy="35982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50" y="2765583"/>
            <a:ext cx="3796346" cy="4026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78" y="3107725"/>
            <a:ext cx="4374044" cy="35982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50" y="2797237"/>
            <a:ext cx="3796346" cy="39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성능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 sz="2400" dirty="0" smtClean="0"/>
              <a:t>K = 32</a:t>
            </a:r>
          </a:p>
          <a:p>
            <a:r>
              <a:rPr lang="en-US" altLang="ko-KR" sz="2400" dirty="0" err="1" smtClean="0"/>
              <a:t>PatchScorer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5,121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SRCNN(256x256, 128x128)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20,099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PSNR : 21.14dB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99" y="3107725"/>
            <a:ext cx="4300551" cy="35982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50" y="2765583"/>
            <a:ext cx="3796346" cy="4026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01" y="3107725"/>
            <a:ext cx="4252797" cy="35055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850" y="2765583"/>
            <a:ext cx="3864346" cy="39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성능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 sz="2400" dirty="0" smtClean="0"/>
              <a:t>K = 8</a:t>
            </a:r>
          </a:p>
          <a:p>
            <a:r>
              <a:rPr lang="en-US" altLang="ko-KR" sz="2400" dirty="0" err="1" smtClean="0"/>
              <a:t>PatchScorer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5,121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SRCNN(256x256, 128x128)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20,099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PSNR : 25.71dB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99" y="3107725"/>
            <a:ext cx="4300551" cy="35982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50" y="2765583"/>
            <a:ext cx="3796346" cy="4026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850" y="2731890"/>
            <a:ext cx="3796346" cy="39740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3126549"/>
            <a:ext cx="4424750" cy="357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성능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 sz="2400" dirty="0" smtClean="0"/>
              <a:t>K = 16</a:t>
            </a:r>
          </a:p>
          <a:p>
            <a:r>
              <a:rPr lang="en-US" altLang="ko-KR" sz="2400" dirty="0" err="1" smtClean="0"/>
              <a:t>PatchScorer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5,121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SRCNN(256x256, 128x128)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20,099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PSNR : 29.38dB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99" y="3107725"/>
            <a:ext cx="4300551" cy="35982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50" y="2765583"/>
            <a:ext cx="3796346" cy="4026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78" y="3107725"/>
            <a:ext cx="4374044" cy="35982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50" y="2797237"/>
            <a:ext cx="3796346" cy="39087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683" y="3124201"/>
            <a:ext cx="4436167" cy="35817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438" y="2667000"/>
            <a:ext cx="3833758" cy="40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성능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 sz="2400" dirty="0" smtClean="0"/>
              <a:t>K = 32</a:t>
            </a:r>
          </a:p>
          <a:p>
            <a:r>
              <a:rPr lang="en-US" altLang="ko-KR" sz="2400" dirty="0" err="1" smtClean="0"/>
              <a:t>PatchScorer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5,121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SRCNN(256x256, 128x128)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수 </a:t>
            </a:r>
            <a:r>
              <a:rPr lang="en-US" altLang="ko-KR" sz="2400" dirty="0" smtClean="0"/>
              <a:t>: 20,099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r>
              <a:rPr lang="en-US" altLang="ko-KR" sz="2400" dirty="0" smtClean="0"/>
              <a:t>PSNR : 33.87dB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99" y="3107725"/>
            <a:ext cx="4300551" cy="35982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50" y="2765583"/>
            <a:ext cx="3796346" cy="4026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01" y="3107725"/>
            <a:ext cx="4252797" cy="35055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850" y="2765583"/>
            <a:ext cx="3864346" cy="39984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3107671"/>
            <a:ext cx="4471050" cy="36563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3897" y="2765582"/>
            <a:ext cx="3855299" cy="40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6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구현 아이디어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971550" lvl="1" indent="-514350">
              <a:buAutoNum type="arabicPeriod"/>
            </a:pPr>
            <a:r>
              <a:rPr lang="en-US" altLang="ko-KR" dirty="0" smtClean="0"/>
              <a:t>CNN </a:t>
            </a:r>
            <a:r>
              <a:rPr lang="ko-KR" altLang="en-US" dirty="0" smtClean="0"/>
              <a:t>모델 통한 </a:t>
            </a:r>
            <a:r>
              <a:rPr lang="en-US" altLang="ko-KR" dirty="0" smtClean="0"/>
              <a:t>patch</a:t>
            </a:r>
            <a:r>
              <a:rPr lang="ko-KR" altLang="en-US" dirty="0" smtClean="0"/>
              <a:t>들의 중요도 학습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2.   </a:t>
            </a:r>
            <a:r>
              <a:rPr lang="ko-KR" altLang="en-US" dirty="0" smtClean="0"/>
              <a:t>중요도 기반 </a:t>
            </a:r>
            <a:r>
              <a:rPr lang="en-US" altLang="ko-KR" dirty="0" smtClean="0"/>
              <a:t>Region Selection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3.   SRCNN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Image Reconstruction </a:t>
            </a:r>
          </a:p>
          <a:p>
            <a:pPr marL="971550" lvl="1" indent="-514350">
              <a:buAutoNum type="arabicPeriod"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 </a:t>
            </a:r>
            <a:r>
              <a:rPr lang="ko-KR" altLang="en-US" dirty="0" smtClean="0"/>
              <a:t>성능 평가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753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006" y="200411"/>
            <a:ext cx="6773562" cy="740805"/>
          </a:xfrm>
        </p:spPr>
        <p:txBody>
          <a:bodyPr/>
          <a:lstStyle/>
          <a:p>
            <a:r>
              <a:rPr lang="ko-KR" altLang="en-US" dirty="0" smtClean="0"/>
              <a:t>최종 구현 아이디어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35662" y="2345329"/>
            <a:ext cx="5352168" cy="239162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① </a:t>
            </a:r>
            <a:r>
              <a:rPr lang="en-US" altLang="ko-KR" sz="2000" dirty="0" smtClean="0"/>
              <a:t>CNN </a:t>
            </a:r>
            <a:r>
              <a:rPr lang="ko-KR" altLang="en-US" sz="2000" dirty="0" smtClean="0"/>
              <a:t>모델 통한 </a:t>
            </a:r>
            <a:r>
              <a:rPr lang="en-US" altLang="ko-KR" sz="2000" dirty="0" smtClean="0"/>
              <a:t>patch</a:t>
            </a:r>
            <a:r>
              <a:rPr lang="ko-KR" altLang="en-US" sz="2000" dirty="0" smtClean="0"/>
              <a:t>들의 중요도 학습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r>
              <a:rPr lang="ko-KR" altLang="en-US" sz="2000" dirty="0" smtClean="0"/>
              <a:t>② 중요도 기반 </a:t>
            </a:r>
            <a:r>
              <a:rPr lang="en-US" altLang="ko-KR" sz="2000" dirty="0" smtClean="0"/>
              <a:t>Region Selection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r>
              <a:rPr lang="ko-KR" altLang="en-US" sz="2000" dirty="0" smtClean="0"/>
              <a:t>③ </a:t>
            </a:r>
            <a:r>
              <a:rPr lang="en-US" altLang="ko-KR" sz="2000" dirty="0" smtClean="0"/>
              <a:t>SRCNN </a:t>
            </a:r>
            <a:r>
              <a:rPr lang="ko-KR" altLang="en-US" sz="2000" dirty="0" smtClean="0"/>
              <a:t>기반 </a:t>
            </a:r>
            <a:r>
              <a:rPr lang="en-US" altLang="ko-KR" sz="2000" dirty="0" smtClean="0"/>
              <a:t>Image Reconstruction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6" y="797611"/>
            <a:ext cx="6013537" cy="597253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H="1">
            <a:off x="6376086" y="784654"/>
            <a:ext cx="6179" cy="5974492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4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1.1. </a:t>
            </a:r>
            <a:r>
              <a:rPr lang="en-US" altLang="ko-KR" dirty="0"/>
              <a:t>CNN </a:t>
            </a:r>
            <a:r>
              <a:rPr lang="ko-KR" altLang="en-US" dirty="0"/>
              <a:t>모델 통한 </a:t>
            </a:r>
            <a:r>
              <a:rPr lang="en-US" altLang="ko-KR" dirty="0"/>
              <a:t>patch</a:t>
            </a:r>
            <a:r>
              <a:rPr lang="ko-KR" altLang="en-US" dirty="0"/>
              <a:t>들의 중요도 학습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800" y="2801337"/>
            <a:ext cx="7467600" cy="10503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 smtClean="0"/>
              <a:t>라벨 </a:t>
            </a:r>
            <a:r>
              <a:rPr lang="en-US" altLang="ko-KR" sz="2400" dirty="0" smtClean="0"/>
              <a:t>: Sobel Edge Detection </a:t>
            </a:r>
            <a:r>
              <a:rPr lang="ko-KR" altLang="en-US" sz="2400" dirty="0" smtClean="0"/>
              <a:t>기반</a:t>
            </a:r>
            <a:endParaRPr lang="en-US" altLang="ko-KR" sz="2400" dirty="0" smtClean="0"/>
          </a:p>
          <a:p>
            <a:pPr lvl="1">
              <a:lnSpc>
                <a:spcPct val="100000"/>
              </a:lnSpc>
            </a:pPr>
            <a:r>
              <a:rPr lang="en-US" altLang="ko-KR" sz="2000" dirty="0" smtClean="0"/>
              <a:t>Patch </a:t>
            </a:r>
            <a:r>
              <a:rPr lang="ko-KR" altLang="en-US" sz="2000" dirty="0" smtClean="0"/>
              <a:t>전체의 평균 </a:t>
            </a:r>
            <a:r>
              <a:rPr lang="en-US" altLang="ko-KR" sz="2000" dirty="0" smtClean="0"/>
              <a:t>edge magnitude</a:t>
            </a:r>
            <a:r>
              <a:rPr lang="ko-KR" altLang="en-US" sz="2000" dirty="0" smtClean="0"/>
              <a:t>를 계산</a:t>
            </a:r>
            <a:endParaRPr lang="en-US" altLang="ko-KR" sz="2000" dirty="0" smtClean="0"/>
          </a:p>
          <a:p>
            <a:pPr marL="457200" lvl="1" indent="0">
              <a:buNone/>
            </a:pPr>
            <a:endParaRPr lang="en-US" altLang="ko-KR" dirty="0" smtClean="0">
              <a:ea typeface="Cambria Math" panose="02040503050406030204" pitchFamily="18" charset="0"/>
            </a:endParaRPr>
          </a:p>
          <a:p>
            <a:pPr lvl="1"/>
            <a:endParaRPr lang="en-US" altLang="ko-KR" dirty="0">
              <a:ea typeface="Cambria Math" panose="02040503050406030204" pitchFamily="18" charset="0"/>
            </a:endParaRPr>
          </a:p>
          <a:p>
            <a:pPr lvl="1"/>
            <a:endParaRPr lang="en-US" altLang="ko-KR" dirty="0" smtClean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431800" y="1546224"/>
                <a:ext cx="8445500" cy="13215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sz="3400" dirty="0" smtClean="0"/>
                  <a:t>입력 데이터 </a:t>
                </a:r>
                <a:r>
                  <a:rPr lang="en-US" altLang="ko-KR" sz="3400" dirty="0"/>
                  <a:t>: COCO dataset</a:t>
                </a:r>
                <a:r>
                  <a:rPr lang="ko-KR" altLang="en-US" sz="3400" dirty="0"/>
                  <a:t>의 </a:t>
                </a:r>
                <a:r>
                  <a:rPr lang="en-US" altLang="ko-KR" sz="3400" dirty="0"/>
                  <a:t>512x512 RGB </a:t>
                </a:r>
                <a:r>
                  <a:rPr lang="ko-KR" altLang="en-US" sz="3400" dirty="0"/>
                  <a:t>이미지</a:t>
                </a:r>
                <a:r>
                  <a:rPr lang="en-US" altLang="ko-KR" sz="3400" dirty="0"/>
                  <a:t>(4500</a:t>
                </a:r>
                <a:r>
                  <a:rPr lang="ko-KR" altLang="en-US" sz="3400" dirty="0"/>
                  <a:t>장</a:t>
                </a:r>
                <a:r>
                  <a:rPr lang="en-US" altLang="ko-KR" sz="3400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2600" dirty="0"/>
                  <a:t>각 이미지를 </a:t>
                </a:r>
                <a:r>
                  <a:rPr lang="en-US" altLang="ko-KR" sz="2600" dirty="0" smtClean="0"/>
                  <a:t>k x k </a:t>
                </a:r>
                <a:r>
                  <a:rPr lang="ko-KR" altLang="en-US" sz="2600" dirty="0"/>
                  <a:t>크기의 </a:t>
                </a:r>
                <a:r>
                  <a:rPr lang="en-US" altLang="ko-KR" sz="2600" dirty="0"/>
                  <a:t>patch</a:t>
                </a:r>
                <a:r>
                  <a:rPr lang="ko-KR" altLang="en-US" sz="2600" dirty="0"/>
                  <a:t>로 슬라이딩 윈도우 방식으로 분할</a:t>
                </a:r>
                <a:endParaRPr lang="en-US" altLang="ko-KR" sz="26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600" dirty="0"/>
                  <a:t>Ex) </a:t>
                </a:r>
                <a:r>
                  <a:rPr lang="ko-KR" altLang="en-US" sz="2600" dirty="0"/>
                  <a:t>총 학습 </a:t>
                </a:r>
                <a:r>
                  <a:rPr lang="en-US" altLang="ko-KR" sz="2600" dirty="0"/>
                  <a:t>patch </a:t>
                </a:r>
                <a:r>
                  <a:rPr lang="ko-KR" altLang="en-US" sz="2600" dirty="0"/>
                  <a:t>수 </a:t>
                </a:r>
                <a:r>
                  <a:rPr lang="en-US" altLang="ko-KR" sz="2600" dirty="0"/>
                  <a:t>= </a:t>
                </a:r>
                <a:r>
                  <a:rPr lang="ko-KR" altLang="en-US" sz="2600" dirty="0"/>
                  <a:t>약 </a:t>
                </a:r>
                <a14:m>
                  <m:oMath xmlns:m="http://schemas.openxmlformats.org/officeDocument/2006/math">
                    <m:r>
                      <a:rPr lang="en-US" altLang="ko-KR" sz="2600" i="1">
                        <a:latin typeface="Cambria Math" panose="02040503050406030204" pitchFamily="18" charset="0"/>
                      </a:rPr>
                      <m:t>4500</m:t>
                    </m:r>
                    <m:sSup>
                      <m:sSupPr>
                        <m:ctrlP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f>
                          <m:fPr>
                            <m:ctrlPr>
                              <a:rPr lang="en-US" altLang="ko-K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512</m:t>
                            </m:r>
                          </m:num>
                          <m:den>
                            <m:r>
                              <a:rPr lang="en-US" altLang="ko-K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개</m:t>
                    </m:r>
                  </m:oMath>
                </a14:m>
                <a:endParaRPr lang="en-US" altLang="ko-KR" sz="2600" dirty="0">
                  <a:ea typeface="Cambria Math" panose="02040503050406030204" pitchFamily="18" charset="0"/>
                </a:endParaRPr>
              </a:p>
              <a:p>
                <a:pPr lvl="1"/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1"/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1"/>
                <a:endParaRPr lang="en-US" altLang="ko-KR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1546224"/>
                <a:ext cx="8445500" cy="1321523"/>
              </a:xfrm>
              <a:prstGeom prst="rect">
                <a:avLst/>
              </a:prstGeom>
              <a:blipFill>
                <a:blip r:embed="rId2"/>
                <a:stretch>
                  <a:fillRect l="-722" t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액자 5"/>
          <p:cNvSpPr/>
          <p:nvPr/>
        </p:nvSpPr>
        <p:spPr>
          <a:xfrm>
            <a:off x="520700" y="4521200"/>
            <a:ext cx="1104900" cy="13335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226303"/>
              </p:ext>
            </p:extLst>
          </p:nvPr>
        </p:nvGraphicFramePr>
        <p:xfrm>
          <a:off x="2235201" y="4521200"/>
          <a:ext cx="1524000" cy="1449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49664954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25675626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14046234"/>
                    </a:ext>
                  </a:extLst>
                </a:gridCol>
              </a:tblGrid>
              <a:tr h="4833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614347"/>
                  </a:ext>
                </a:extLst>
              </a:tr>
              <a:tr h="48330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943773"/>
                  </a:ext>
                </a:extLst>
              </a:tr>
              <a:tr h="48330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84876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569345"/>
              </p:ext>
            </p:extLst>
          </p:nvPr>
        </p:nvGraphicFramePr>
        <p:xfrm>
          <a:off x="4165600" y="4521200"/>
          <a:ext cx="2120901" cy="20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967">
                  <a:extLst>
                    <a:ext uri="{9D8B030D-6E8A-4147-A177-3AD203B41FA5}">
                      <a16:colId xmlns:a16="http://schemas.microsoft.com/office/drawing/2014/main" val="2496649542"/>
                    </a:ext>
                  </a:extLst>
                </a:gridCol>
                <a:gridCol w="706967">
                  <a:extLst>
                    <a:ext uri="{9D8B030D-6E8A-4147-A177-3AD203B41FA5}">
                      <a16:colId xmlns:a16="http://schemas.microsoft.com/office/drawing/2014/main" val="4256756260"/>
                    </a:ext>
                  </a:extLst>
                </a:gridCol>
                <a:gridCol w="706967">
                  <a:extLst>
                    <a:ext uri="{9D8B030D-6E8A-4147-A177-3AD203B41FA5}">
                      <a16:colId xmlns:a16="http://schemas.microsoft.com/office/drawing/2014/main" val="314046234"/>
                    </a:ext>
                  </a:extLst>
                </a:gridCol>
              </a:tblGrid>
              <a:tr h="667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614347"/>
                  </a:ext>
                </a:extLst>
              </a:tr>
              <a:tr h="6676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943773"/>
                  </a:ext>
                </a:extLst>
              </a:tr>
              <a:tr h="6676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84876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00569"/>
              </p:ext>
            </p:extLst>
          </p:nvPr>
        </p:nvGraphicFramePr>
        <p:xfrm>
          <a:off x="4991099" y="4855970"/>
          <a:ext cx="1498602" cy="13335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99534">
                  <a:extLst>
                    <a:ext uri="{9D8B030D-6E8A-4147-A177-3AD203B41FA5}">
                      <a16:colId xmlns:a16="http://schemas.microsoft.com/office/drawing/2014/main" val="2496649542"/>
                    </a:ext>
                  </a:extLst>
                </a:gridCol>
                <a:gridCol w="499534">
                  <a:extLst>
                    <a:ext uri="{9D8B030D-6E8A-4147-A177-3AD203B41FA5}">
                      <a16:colId xmlns:a16="http://schemas.microsoft.com/office/drawing/2014/main" val="4256756260"/>
                    </a:ext>
                  </a:extLst>
                </a:gridCol>
                <a:gridCol w="499534">
                  <a:extLst>
                    <a:ext uri="{9D8B030D-6E8A-4147-A177-3AD203B41FA5}">
                      <a16:colId xmlns:a16="http://schemas.microsoft.com/office/drawing/2014/main" val="314046234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+1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614347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+2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94377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+1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84876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 flipH="1" flipV="1">
            <a:off x="4165600" y="5187950"/>
            <a:ext cx="800100" cy="97155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 flipV="1">
            <a:off x="4864100" y="4521200"/>
            <a:ext cx="1651000" cy="34958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091786"/>
              </p:ext>
            </p:extLst>
          </p:nvPr>
        </p:nvGraphicFramePr>
        <p:xfrm>
          <a:off x="7023100" y="5339840"/>
          <a:ext cx="3136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25">
                  <a:extLst>
                    <a:ext uri="{9D8B030D-6E8A-4147-A177-3AD203B41FA5}">
                      <a16:colId xmlns:a16="http://schemas.microsoft.com/office/drawing/2014/main" val="2866748975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1637617777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4217296304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3666852194"/>
                    </a:ext>
                  </a:extLst>
                </a:gridCol>
              </a:tblGrid>
              <a:tr h="3116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301429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693400" y="5336268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Score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803400" y="5246159"/>
            <a:ext cx="279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822700" y="5271559"/>
            <a:ext cx="279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604000" y="5398559"/>
            <a:ext cx="279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0312400" y="5509293"/>
            <a:ext cx="279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5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1.1.1 Sobel Edge Detection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개의 </a:t>
            </a:r>
            <a:r>
              <a:rPr lang="en-US" altLang="ko-KR" dirty="0" smtClean="0"/>
              <a:t>convolution filter</a:t>
            </a:r>
            <a:r>
              <a:rPr lang="ko-KR" altLang="en-US" dirty="0" smtClean="0"/>
              <a:t>를 사용해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방향의 </a:t>
            </a:r>
            <a:r>
              <a:rPr lang="en-US" altLang="ko-KR" dirty="0" smtClean="0"/>
              <a:t>gradient</a:t>
            </a:r>
            <a:r>
              <a:rPr lang="ko-KR" altLang="en-US" dirty="0" smtClean="0"/>
              <a:t>를 각각 계산한다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492" y="3470441"/>
            <a:ext cx="7053197" cy="2706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2499" y="3314641"/>
            <a:ext cx="21419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Sobel filter (3x3)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가로 방향</a:t>
            </a:r>
            <a:endParaRPr lang="en-US" altLang="ko-KR" dirty="0" smtClean="0"/>
          </a:p>
          <a:p>
            <a:r>
              <a:rPr lang="en-US" altLang="ko-KR" dirty="0" smtClean="0"/>
              <a:t>    [ -1 0 +1 ]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[ -2 0 +2 ]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[ -1 0 +1 ]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세로 방향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[  -1  -2 -1]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[   0   0   0]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[ +1 +2 +1]</a:t>
            </a:r>
          </a:p>
        </p:txBody>
      </p:sp>
    </p:spTree>
    <p:extLst>
      <p:ext uri="{BB962C8B-B14F-4D97-AF65-F5344CB8AC3E}">
        <p14:creationId xmlns:p14="http://schemas.microsoft.com/office/powerpoint/2010/main" val="221419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Sobel </a:t>
            </a:r>
            <a:r>
              <a:rPr lang="ko-KR" altLang="en-US" dirty="0" smtClean="0"/>
              <a:t>방식 사용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Self-supervised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라벨이 없는 데이터에서 인공지능이 스스로 학습 기준을 만드   </a:t>
            </a: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는 방법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각 이미지의 </a:t>
            </a:r>
            <a:r>
              <a:rPr lang="en-US" altLang="ko-KR" dirty="0" err="1" smtClean="0"/>
              <a:t>sobel</a:t>
            </a:r>
            <a:r>
              <a:rPr lang="en-US" altLang="ko-KR" dirty="0" smtClean="0"/>
              <a:t> edge magnitude</a:t>
            </a:r>
            <a:r>
              <a:rPr lang="ko-KR" altLang="en-US" dirty="0" smtClean="0"/>
              <a:t>만 계산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추가 </a:t>
            </a:r>
            <a:r>
              <a:rPr lang="ko-KR" altLang="en-US" dirty="0" err="1" smtClean="0">
                <a:sym typeface="Wingdings" panose="05000000000000000000" pitchFamily="2" charset="2"/>
              </a:rPr>
              <a:t>라벨링</a:t>
            </a:r>
            <a:r>
              <a:rPr lang="ko-KR" altLang="en-US" dirty="0" smtClean="0">
                <a:sym typeface="Wingdings" panose="05000000000000000000" pitchFamily="2" charset="2"/>
              </a:rPr>
              <a:t> 필요 없음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CNN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texture</a:t>
            </a:r>
            <a:r>
              <a:rPr lang="ko-KR" altLang="en-US" dirty="0" smtClean="0"/>
              <a:t>에 민감한 초기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를 형성하는데 좋은 기준이 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4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k x k patch scorer Epoch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Loss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2445" y="3761164"/>
            <a:ext cx="3898900" cy="117689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Epoch 65, Loss: 44.1770</a:t>
            </a:r>
          </a:p>
          <a:p>
            <a:r>
              <a:rPr lang="ko-KR" altLang="en-US" sz="1800" dirty="0" smtClean="0"/>
              <a:t>모델 저장됨</a:t>
            </a:r>
            <a:r>
              <a:rPr lang="en-US" altLang="ko-KR" sz="1800" dirty="0" smtClean="0"/>
              <a:t>: (</a:t>
            </a:r>
            <a:r>
              <a:rPr lang="ko-KR" altLang="en-US" sz="1800" dirty="0" smtClean="0"/>
              <a:t>경과 시간</a:t>
            </a:r>
            <a:r>
              <a:rPr lang="en-US" altLang="ko-KR" sz="1800" dirty="0" smtClean="0"/>
              <a:t>: 255.40</a:t>
            </a:r>
            <a:r>
              <a:rPr lang="ko-KR" altLang="en-US" sz="1800" dirty="0" smtClean="0"/>
              <a:t>분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849278" y="3794555"/>
            <a:ext cx="3898900" cy="6318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/>
              <a:t>Epoch 30, Loss: 103.4451</a:t>
            </a:r>
          </a:p>
          <a:p>
            <a:r>
              <a:rPr lang="ko-KR" altLang="en-US" sz="2200" dirty="0" smtClean="0"/>
              <a:t>모델 저장됨</a:t>
            </a:r>
            <a:r>
              <a:rPr lang="en-US" altLang="ko-KR" sz="2200" dirty="0" smtClean="0"/>
              <a:t>:  (</a:t>
            </a:r>
            <a:r>
              <a:rPr lang="ko-KR" altLang="en-US" sz="2200" dirty="0" smtClean="0"/>
              <a:t>경과 시간</a:t>
            </a:r>
            <a:r>
              <a:rPr lang="en-US" altLang="ko-KR" sz="2200" dirty="0" smtClean="0"/>
              <a:t>: 326.99</a:t>
            </a:r>
            <a:r>
              <a:rPr lang="ko-KR" altLang="en-US" sz="2200" dirty="0" smtClean="0"/>
              <a:t>분</a:t>
            </a:r>
            <a:r>
              <a:rPr lang="en-US" altLang="ko-KR" sz="2200" dirty="0" smtClean="0"/>
              <a:t>)</a:t>
            </a:r>
            <a:endParaRPr lang="ko-KR" altLang="en-US" sz="22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293100" y="5920637"/>
            <a:ext cx="3898900" cy="6237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/>
              <a:t>Epoch 10, Loss: 1747.4157</a:t>
            </a:r>
          </a:p>
          <a:p>
            <a:r>
              <a:rPr lang="ko-KR" altLang="en-US" sz="2200" dirty="0" smtClean="0"/>
              <a:t>저장 완료</a:t>
            </a:r>
            <a:r>
              <a:rPr lang="en-US" altLang="ko-KR" sz="2200" dirty="0" smtClean="0"/>
              <a:t>: (</a:t>
            </a:r>
            <a:r>
              <a:rPr lang="ko-KR" altLang="en-US" sz="2200" dirty="0" smtClean="0"/>
              <a:t>경과 시간</a:t>
            </a:r>
            <a:r>
              <a:rPr lang="en-US" altLang="ko-KR" sz="2200" dirty="0" smtClean="0"/>
              <a:t>: 280.78</a:t>
            </a:r>
            <a:r>
              <a:rPr lang="ko-KR" altLang="en-US" sz="2200" dirty="0" smtClean="0"/>
              <a:t>분</a:t>
            </a:r>
            <a:r>
              <a:rPr lang="en-US" altLang="ko-KR" sz="2200" dirty="0" smtClean="0"/>
              <a:t>)</a:t>
            </a:r>
            <a:endParaRPr lang="ko-KR" altLang="en-US" sz="2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995"/>
            <a:ext cx="4395142" cy="22202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606" y="1394995"/>
            <a:ext cx="4324572" cy="21527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228" y="4717940"/>
            <a:ext cx="4311872" cy="21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 </a:t>
            </a:r>
            <a:r>
              <a:rPr lang="ko-KR" altLang="en-US" dirty="0" smtClean="0"/>
              <a:t>중요도 기반 </a:t>
            </a:r>
            <a:r>
              <a:rPr lang="en-US" altLang="ko-KR" dirty="0" smtClean="0"/>
              <a:t>Region Selection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학습된 </a:t>
            </a:r>
            <a:r>
              <a:rPr lang="en-US" altLang="ko-KR" dirty="0" err="1" smtClean="0"/>
              <a:t>PatchScorer</a:t>
            </a:r>
            <a:r>
              <a:rPr lang="en-US" altLang="ko-KR" dirty="0" smtClean="0"/>
              <a:t> model</a:t>
            </a:r>
            <a:r>
              <a:rPr lang="ko-KR" altLang="en-US" dirty="0" smtClean="0"/>
              <a:t>을 사용해 </a:t>
            </a:r>
            <a:r>
              <a:rPr lang="en-US" altLang="ko-KR" dirty="0" smtClean="0"/>
              <a:t>test </a:t>
            </a:r>
            <a:r>
              <a:rPr lang="ko-KR" altLang="en-US" dirty="0" smtClean="0"/>
              <a:t>이미지의 </a:t>
            </a:r>
            <a:r>
              <a:rPr lang="en-US" altLang="ko-KR" dirty="0" smtClean="0"/>
              <a:t>patch</a:t>
            </a:r>
            <a:r>
              <a:rPr lang="ko-KR" altLang="en-US" dirty="0" smtClean="0"/>
              <a:t>들 중요도 평가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한 이미지 당 중요도 순으로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상위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        </a:t>
            </a:r>
            <a:r>
              <a:rPr lang="en-US" altLang="ko-KR" dirty="0" smtClean="0">
                <a:sym typeface="Wingdings" panose="05000000000000000000" pitchFamily="2" charset="2"/>
              </a:rPr>
              <a:t> 512x512 </a:t>
            </a:r>
            <a:r>
              <a:rPr lang="ko-KR" altLang="en-US" dirty="0" smtClean="0">
                <a:sym typeface="Wingdings" panose="05000000000000000000" pitchFamily="2" charset="2"/>
              </a:rPr>
              <a:t>사이즈 이미지에서 </a:t>
            </a:r>
            <a:r>
              <a:rPr lang="en-US" altLang="ko-KR" dirty="0" smtClean="0">
                <a:sym typeface="Wingdings" panose="05000000000000000000" pitchFamily="2" charset="2"/>
              </a:rPr>
              <a:t>patch </a:t>
            </a:r>
            <a:r>
              <a:rPr lang="ko-KR" altLang="en-US" dirty="0" smtClean="0">
                <a:sym typeface="Wingdings" panose="05000000000000000000" pitchFamily="2" charset="2"/>
              </a:rPr>
              <a:t>추출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다음 상위 </a:t>
            </a:r>
            <a:r>
              <a:rPr lang="en-US" altLang="ko-KR" dirty="0" smtClean="0">
                <a:sym typeface="Wingdings" panose="05000000000000000000" pitchFamily="2" charset="2"/>
              </a:rPr>
              <a:t>N</a:t>
            </a:r>
            <a:r>
              <a:rPr lang="ko-KR" altLang="en-US" dirty="0" smtClean="0">
                <a:sym typeface="Wingdings" panose="05000000000000000000" pitchFamily="2" charset="2"/>
              </a:rPr>
              <a:t>개 </a:t>
            </a:r>
            <a:r>
              <a:rPr lang="en-US" altLang="ko-KR" dirty="0" smtClean="0">
                <a:sym typeface="Wingdings" panose="05000000000000000000" pitchFamily="2" charset="2"/>
              </a:rPr>
              <a:t> 256x256 </a:t>
            </a:r>
            <a:r>
              <a:rPr lang="ko-KR" altLang="en-US" dirty="0" smtClean="0">
                <a:sym typeface="Wingdings" panose="05000000000000000000" pitchFamily="2" charset="2"/>
              </a:rPr>
              <a:t>사이즈 이미지에서 </a:t>
            </a:r>
            <a:r>
              <a:rPr lang="en-US" altLang="ko-KR" dirty="0" smtClean="0">
                <a:sym typeface="Wingdings" panose="05000000000000000000" pitchFamily="2" charset="2"/>
              </a:rPr>
              <a:t>patch </a:t>
            </a:r>
            <a:r>
              <a:rPr lang="ko-KR" altLang="en-US" dirty="0" smtClean="0">
                <a:sym typeface="Wingdings" panose="05000000000000000000" pitchFamily="2" charset="2"/>
              </a:rPr>
              <a:t>추출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나머지           </a:t>
            </a:r>
            <a:r>
              <a:rPr lang="en-US" altLang="ko-KR" dirty="0" smtClean="0">
                <a:sym typeface="Wingdings" panose="05000000000000000000" pitchFamily="2" charset="2"/>
              </a:rPr>
              <a:t> 128x128 </a:t>
            </a:r>
            <a:r>
              <a:rPr lang="ko-KR" altLang="en-US" dirty="0" smtClean="0">
                <a:sym typeface="Wingdings" panose="05000000000000000000" pitchFamily="2" charset="2"/>
              </a:rPr>
              <a:t>사이즈 전체 이미지에서 추출 없이 복원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*** </a:t>
            </a:r>
            <a:r>
              <a:rPr lang="ko-KR" altLang="en-US" dirty="0" smtClean="0">
                <a:sym typeface="Wingdings" panose="05000000000000000000" pitchFamily="2" charset="2"/>
              </a:rPr>
              <a:t>메모리 제한 고려 </a:t>
            </a:r>
            <a:r>
              <a:rPr lang="en-US" altLang="ko-KR" dirty="0" smtClean="0">
                <a:sym typeface="Wingdings" panose="05000000000000000000" pitchFamily="2" charset="2"/>
              </a:rPr>
              <a:t>***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18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 SRCNN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Image Reconstruction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4050" y="1546225"/>
            <a:ext cx="8147050" cy="22510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 smtClean="0"/>
              <a:t>해상도별로 학습된 </a:t>
            </a:r>
            <a:r>
              <a:rPr lang="en-US" altLang="ko-KR" sz="2000" dirty="0" smtClean="0"/>
              <a:t>SRCNN </a:t>
            </a:r>
            <a:r>
              <a:rPr lang="ko-KR" altLang="en-US" sz="2000" dirty="0" smtClean="0"/>
              <a:t>모델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개 사용</a:t>
            </a:r>
            <a:r>
              <a:rPr lang="en-US" altLang="ko-KR" sz="20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 smtClean="0"/>
              <a:t>256 </a:t>
            </a:r>
            <a:r>
              <a:rPr lang="en-US" altLang="ko-KR" sz="1800" dirty="0" smtClean="0">
                <a:sym typeface="Wingdings" panose="05000000000000000000" pitchFamily="2" charset="2"/>
              </a:rPr>
              <a:t> 512 upscaling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복원용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 smtClean="0">
                <a:sym typeface="Wingdings" panose="05000000000000000000" pitchFamily="2" charset="2"/>
              </a:rPr>
              <a:t>128  512 upscaling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복원용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r>
              <a:rPr lang="ko-KR" altLang="en-US" sz="2000" dirty="0" smtClean="0"/>
              <a:t>각 선택된 </a:t>
            </a:r>
            <a:r>
              <a:rPr lang="en-US" altLang="ko-KR" sz="2000" dirty="0" smtClean="0"/>
              <a:t>patch</a:t>
            </a:r>
            <a:r>
              <a:rPr lang="ko-KR" altLang="en-US" sz="2000" dirty="0" smtClean="0"/>
              <a:t>를 대응되는 </a:t>
            </a:r>
            <a:r>
              <a:rPr lang="en-US" altLang="ko-KR" sz="2000" dirty="0" smtClean="0"/>
              <a:t>SRCNN model</a:t>
            </a:r>
            <a:r>
              <a:rPr lang="ko-KR" altLang="en-US" sz="2000" dirty="0" smtClean="0"/>
              <a:t>로 복원 후 이미지 조립</a:t>
            </a:r>
            <a:endParaRPr lang="en-US" altLang="ko-KR" sz="2000" dirty="0" smtClean="0"/>
          </a:p>
        </p:txBody>
      </p:sp>
      <p:sp>
        <p:nvSpPr>
          <p:cNvPr id="5" name="액자 4"/>
          <p:cNvSpPr/>
          <p:nvPr/>
        </p:nvSpPr>
        <p:spPr>
          <a:xfrm>
            <a:off x="393700" y="4311650"/>
            <a:ext cx="1104900" cy="13335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6600" y="4559300"/>
            <a:ext cx="9017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Patch</a:t>
            </a:r>
          </a:p>
          <a:p>
            <a:r>
              <a:rPr lang="en-US" altLang="ko-KR" dirty="0" smtClean="0"/>
              <a:t>Scorer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416300" y="3454400"/>
            <a:ext cx="1663700" cy="32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액자 7"/>
          <p:cNvSpPr/>
          <p:nvPr/>
        </p:nvSpPr>
        <p:spPr>
          <a:xfrm>
            <a:off x="3568700" y="3552825"/>
            <a:ext cx="1358900" cy="1003300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512x512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3581400" y="4605337"/>
            <a:ext cx="1358900" cy="1003300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256x256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3568700" y="5657850"/>
            <a:ext cx="1358900" cy="1003300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128x128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1950" y="5020965"/>
            <a:ext cx="21971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SRCNN_model_256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41950" y="5967968"/>
            <a:ext cx="21971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SRCNN_model_128</a:t>
            </a:r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9753600" y="4236482"/>
            <a:ext cx="1282700" cy="140231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625600" y="4832583"/>
            <a:ext cx="279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997200" y="4827059"/>
            <a:ext cx="279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162550" y="5205631"/>
            <a:ext cx="279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162550" y="6147859"/>
            <a:ext cx="279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162550" y="4001559"/>
            <a:ext cx="4375150" cy="825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7772400" y="5020965"/>
            <a:ext cx="1765300" cy="122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7772400" y="5205631"/>
            <a:ext cx="1765300" cy="942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916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788</Words>
  <Application>Microsoft Office PowerPoint</Application>
  <PresentationFormat>와이드스크린</PresentationFormat>
  <Paragraphs>156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Cambria Math</vt:lpstr>
      <vt:lpstr>Wingdings</vt:lpstr>
      <vt:lpstr>Office 테마</vt:lpstr>
      <vt:lpstr>Deep Learning Final Project :  Image Multi-sensing</vt:lpstr>
      <vt:lpstr>목차</vt:lpstr>
      <vt:lpstr>최종 구현 아이디어</vt:lpstr>
      <vt:lpstr>1.1. CNN 모델 통한 patch들의 중요도 학습 </vt:lpstr>
      <vt:lpstr>1.1.1 Sobel Edge Detection</vt:lpstr>
      <vt:lpstr>1.1.2 Sobel 방식 사용 이유</vt:lpstr>
      <vt:lpstr>1.1.3 k x k patch scorer Epoch별 Loss</vt:lpstr>
      <vt:lpstr>1.2. 중요도 기반 Region Selection</vt:lpstr>
      <vt:lpstr>1.3. SRCNN 기반 Image Reconstruction</vt:lpstr>
      <vt:lpstr>1.3.1 SRCNN (Super-resolution CNN)</vt:lpstr>
      <vt:lpstr>1.3.2 SRCNN train Epoch별 Loss </vt:lpstr>
      <vt:lpstr>2. 성능 평가</vt:lpstr>
      <vt:lpstr>2. 성능 평가</vt:lpstr>
      <vt:lpstr>2. 성능 평가</vt:lpstr>
      <vt:lpstr>2. 성능 평가</vt:lpstr>
      <vt:lpstr>2. 성능 평가</vt:lpstr>
      <vt:lpstr>2. 성능 평가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Final Project :  Image Multi-sensing</dc:title>
  <dc:creator>HSG</dc:creator>
  <cp:lastModifiedBy>HSG</cp:lastModifiedBy>
  <cp:revision>24</cp:revision>
  <dcterms:created xsi:type="dcterms:W3CDTF">2025-06-01T06:40:14Z</dcterms:created>
  <dcterms:modified xsi:type="dcterms:W3CDTF">2025-06-01T10:53:17Z</dcterms:modified>
</cp:coreProperties>
</file>